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4" r:id="rId3"/>
  </p:sldMasterIdLst>
  <p:notesMasterIdLst>
    <p:notesMasterId r:id="rId43"/>
  </p:notesMasterIdLst>
  <p:handoutMasterIdLst>
    <p:handoutMasterId r:id="rId44"/>
  </p:handoutMasterIdLst>
  <p:sldIdLst>
    <p:sldId id="256" r:id="rId4"/>
    <p:sldId id="260" r:id="rId5"/>
    <p:sldId id="313" r:id="rId6"/>
    <p:sldId id="365" r:id="rId7"/>
    <p:sldId id="366" r:id="rId8"/>
    <p:sldId id="316" r:id="rId9"/>
    <p:sldId id="318" r:id="rId10"/>
    <p:sldId id="351" r:id="rId11"/>
    <p:sldId id="367" r:id="rId12"/>
    <p:sldId id="317" r:id="rId13"/>
    <p:sldId id="323" r:id="rId14"/>
    <p:sldId id="322" r:id="rId15"/>
    <p:sldId id="374" r:id="rId16"/>
    <p:sldId id="368" r:id="rId17"/>
    <p:sldId id="325" r:id="rId18"/>
    <p:sldId id="328" r:id="rId19"/>
    <p:sldId id="369" r:id="rId20"/>
    <p:sldId id="370" r:id="rId21"/>
    <p:sldId id="371" r:id="rId22"/>
    <p:sldId id="372" r:id="rId23"/>
    <p:sldId id="373" r:id="rId24"/>
    <p:sldId id="375" r:id="rId25"/>
    <p:sldId id="324" r:id="rId26"/>
    <p:sldId id="331" r:id="rId27"/>
    <p:sldId id="320" r:id="rId28"/>
    <p:sldId id="321" r:id="rId29"/>
    <p:sldId id="376" r:id="rId30"/>
    <p:sldId id="377" r:id="rId31"/>
    <p:sldId id="332" r:id="rId32"/>
    <p:sldId id="378" r:id="rId33"/>
    <p:sldId id="379" r:id="rId34"/>
    <p:sldId id="330" r:id="rId35"/>
    <p:sldId id="380" r:id="rId36"/>
    <p:sldId id="334" r:id="rId37"/>
    <p:sldId id="335" r:id="rId38"/>
    <p:sldId id="319" r:id="rId39"/>
    <p:sldId id="381" r:id="rId40"/>
    <p:sldId id="276" r:id="rId41"/>
    <p:sldId id="27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42F"/>
    <a:srgbClr val="FFA000"/>
    <a:srgbClr val="FF5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80448" autoAdjust="0"/>
  </p:normalViewPr>
  <p:slideViewPr>
    <p:cSldViewPr snapToGrid="0">
      <p:cViewPr varScale="1">
        <p:scale>
          <a:sx n="69" d="100"/>
          <a:sy n="69" d="100"/>
        </p:scale>
        <p:origin x="1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0263-9721-43EF-AC38-28F6115BDD45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CC633-313E-4664-B570-E52027BA9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F4D-45E3-4E16-A568-54C3CC6D5229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2286-4AA4-4E55-98B6-FFAF34B74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65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23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50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47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4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63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93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77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42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0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54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my </a:t>
            </a:r>
            <a:r>
              <a:rPr lang="en-GB" dirty="0" err="1"/>
              <a:t>zeby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gwaltownie</a:t>
            </a:r>
            <a:r>
              <a:rPr lang="en-GB" dirty="0"/>
              <a:t> </a:t>
            </a:r>
            <a:r>
              <a:rPr lang="en-GB" dirty="0" err="1"/>
              <a:t>niezaczac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4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98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6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90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3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4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15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52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Fully managed service to support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orchestration of data movement and transformation</a:t>
            </a:r>
          </a:p>
          <a:p>
            <a:r>
              <a:rPr lang="en-US" dirty="0"/>
              <a:t>Connect to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relational or non-relational data that is on-premises or in the cloud</a:t>
            </a:r>
          </a:p>
          <a:p>
            <a:r>
              <a:rPr lang="en-US" dirty="0"/>
              <a:t>Allows monitor and manage data processing pipelines</a:t>
            </a:r>
          </a:p>
          <a:p>
            <a:r>
              <a:rPr lang="en-GB" dirty="0"/>
              <a:t>Version 1 and 2 (+SSIS)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90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Activities</a:t>
            </a:r>
          </a:p>
          <a:p>
            <a:pPr lvl="1"/>
            <a:r>
              <a:rPr lang="en-US" dirty="0"/>
              <a:t>Actions you perform on your data</a:t>
            </a:r>
          </a:p>
          <a:p>
            <a:pPr lvl="1"/>
            <a:r>
              <a:rPr lang="en-US" dirty="0"/>
              <a:t>Inputs turned into outputs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Pipelines</a:t>
            </a:r>
          </a:p>
          <a:p>
            <a:pPr lvl="1"/>
            <a:r>
              <a:rPr lang="en-US" dirty="0"/>
              <a:t>Logical grouping of activities for group operations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Data sets</a:t>
            </a:r>
          </a:p>
          <a:p>
            <a:pPr lvl="1"/>
            <a:r>
              <a:rPr lang="en-US" dirty="0"/>
              <a:t>A named reference/pointer to data you want to use as an input or output of an activity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Linked services</a:t>
            </a:r>
          </a:p>
          <a:p>
            <a:pPr lvl="1"/>
            <a:r>
              <a:rPr lang="en-US" dirty="0"/>
              <a:t>Connection of data factories to the resources and services you want to use</a:t>
            </a:r>
          </a:p>
          <a:p>
            <a:pPr lvl="1"/>
            <a:r>
              <a:rPr lang="en-US" dirty="0"/>
              <a:t>Connection of data stores like Azure storage and</a:t>
            </a:r>
            <a:br>
              <a:rPr lang="en-US" dirty="0"/>
            </a:br>
            <a:r>
              <a:rPr lang="en-US" dirty="0"/>
              <a:t>on-premises SQL Server</a:t>
            </a:r>
          </a:p>
          <a:p>
            <a:pPr lvl="1"/>
            <a:r>
              <a:rPr lang="en-US" dirty="0"/>
              <a:t>Connection of compute services like Azure Machine Learning, Azure HDInsight, and Azure Batch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65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1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C663B-D5C9-40A9-AFE1-CEBCAD93A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292" y="1699129"/>
            <a:ext cx="6564635" cy="17298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PRESENTATION TITLE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9FD033-0A64-42AE-A49D-D8C613FD2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292" y="3638765"/>
            <a:ext cx="6564635" cy="1047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2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486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39129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7016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10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30" y="857469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spc="225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5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017BC9C4-993B-446E-9C75-59A985BD9500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453993C-1DBA-4DA2-9573-45A4DB872E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3F30181-981F-4986-878F-0793602CDC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85920" y="898136"/>
            <a:ext cx="6038473" cy="539106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A2E8E05-9D4E-472B-BFAB-D6E0718F74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08074" y="499731"/>
            <a:ext cx="734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Malleable-FP Thin" panose="00000500000000000000" pitchFamily="50" charset="0"/>
              </a:rPr>
              <a:t>Azure Data Factory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4DAD766-6EF3-44ED-873B-049203AF4B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E808BD24-D1B1-496A-9332-64E0ACE41BD9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6412458-DE38-4AA7-8B61-782768E4157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factory/copy-activity-performanc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zure.microsoft.com/en-gb/pricing/calculator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0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zureinteractives.azurewebsites.net/Azure101Cards/default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services/data-factor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5451" y="2178983"/>
            <a:ext cx="703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EF942F"/>
                </a:solidFill>
              </a:rPr>
              <a:t>Azure Data Factory</a:t>
            </a:r>
            <a:endParaRPr lang="en-US" sz="5400" b="1" dirty="0">
              <a:solidFill>
                <a:srgbClr val="EF942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5451" y="3836268"/>
            <a:ext cx="5396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Kamil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Dworak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alleable-FP" panose="00000500000000000000" pitchFamily="50" charset="0"/>
            </a:endParaRP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Tomasz Krawczyk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	</a:t>
            </a:r>
            <a:br>
              <a:rPr lang="en-US" sz="2000" dirty="0">
                <a:latin typeface="Malleable-FP Thin" panose="00000500000000000000" pitchFamily="50" charset="0"/>
              </a:rPr>
            </a:br>
            <a:endParaRPr lang="en-US" sz="2000" dirty="0">
              <a:latin typeface="Malleable-FP Thi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1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041332-1F0F-4002-87F1-DF7AF4771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8092566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Concept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34058D-51A8-4135-8648-B6F5D8804CF1}"/>
              </a:ext>
            </a:extLst>
          </p:cNvPr>
          <p:cNvGrpSpPr/>
          <p:nvPr/>
        </p:nvGrpSpPr>
        <p:grpSpPr>
          <a:xfrm>
            <a:off x="1396475" y="2316386"/>
            <a:ext cx="2860869" cy="1440160"/>
            <a:chOff x="1341884" y="1988840"/>
            <a:chExt cx="2860869" cy="14401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23D589-BF7B-4BD7-AC20-51FD1FCF0070}"/>
                </a:ext>
              </a:extLst>
            </p:cNvPr>
            <p:cNvSpPr/>
            <p:nvPr/>
          </p:nvSpPr>
          <p:spPr bwMode="auto">
            <a:xfrm>
              <a:off x="1341884" y="1988840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Dataset</a:t>
              </a:r>
              <a:endPara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(eg. tables, files)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9148AED-3FF8-4DCF-9A1B-D305CE2AA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924" y="2132856"/>
              <a:ext cx="428738" cy="377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FA4DED-CBEF-4DD2-9EE6-76D4EE684DB7}"/>
              </a:ext>
            </a:extLst>
          </p:cNvPr>
          <p:cNvGrpSpPr/>
          <p:nvPr/>
        </p:nvGrpSpPr>
        <p:grpSpPr>
          <a:xfrm>
            <a:off x="5212899" y="2316386"/>
            <a:ext cx="2860869" cy="1440160"/>
            <a:chOff x="5158308" y="1988840"/>
            <a:chExt cx="2860869" cy="1440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BBBC0E-F4A1-463C-B28C-448CC8FD76B4}"/>
                </a:ext>
              </a:extLst>
            </p:cNvPr>
            <p:cNvSpPr/>
            <p:nvPr/>
          </p:nvSpPr>
          <p:spPr bwMode="auto">
            <a:xfrm>
              <a:off x="5158308" y="1988840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l-PL" sz="2000" b="1" dirty="0">
                <a:solidFill>
                  <a:schemeClr val="tx1"/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Activity</a:t>
              </a:r>
              <a:endPara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(eg. Copy, Hive job,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SP, ADLA job)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30461A-FEC3-43A5-835C-62F251D4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881" y="2117051"/>
              <a:ext cx="363268" cy="3636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D49822-6A6F-4992-8BEF-8ADF392E59B1}"/>
              </a:ext>
            </a:extLst>
          </p:cNvPr>
          <p:cNvGrpSpPr/>
          <p:nvPr/>
        </p:nvGrpSpPr>
        <p:grpSpPr>
          <a:xfrm>
            <a:off x="9029323" y="2316386"/>
            <a:ext cx="2860869" cy="1440160"/>
            <a:chOff x="8974732" y="1988840"/>
            <a:chExt cx="2860869" cy="14401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BA16F2-0D9A-46B0-8701-C46740DD1963}"/>
                </a:ext>
              </a:extLst>
            </p:cNvPr>
            <p:cNvSpPr/>
            <p:nvPr/>
          </p:nvSpPr>
          <p:spPr bwMode="auto">
            <a:xfrm>
              <a:off x="8974732" y="1988840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l-PL" sz="2000" b="1" dirty="0">
                <a:solidFill>
                  <a:schemeClr val="tx1"/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Pipeline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(schedule,monitor,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6917CAA-2723-48BD-B93E-95F3F1963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8748" y="2131421"/>
              <a:ext cx="567041" cy="3784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861967-8106-47F9-B254-274071E4F5B8}"/>
              </a:ext>
            </a:extLst>
          </p:cNvPr>
          <p:cNvGrpSpPr/>
          <p:nvPr/>
        </p:nvGrpSpPr>
        <p:grpSpPr>
          <a:xfrm>
            <a:off x="1462174" y="4848266"/>
            <a:ext cx="2808311" cy="1440160"/>
            <a:chOff x="1407583" y="4520720"/>
            <a:chExt cx="2808311" cy="144016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EBD2E6-762B-4EB9-8061-B86AC51D17AF}"/>
                </a:ext>
              </a:extLst>
            </p:cNvPr>
            <p:cNvSpPr/>
            <p:nvPr/>
          </p:nvSpPr>
          <p:spPr bwMode="auto">
            <a:xfrm>
              <a:off x="1407583" y="4520720"/>
              <a:ext cx="2808311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b="1" dirty="0">
                <a:solidFill>
                  <a:schemeClr val="tx1"/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Linked Service</a:t>
              </a: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(eg. SQL Server,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HDInsight,ADLA)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3" name="Picture 2" descr="Image result for link icon">
              <a:extLst>
                <a:ext uri="{FF2B5EF4-FFF2-40B4-BE49-F238E27FC236}">
                  <a16:creationId xmlns:a16="http://schemas.microsoft.com/office/drawing/2014/main" id="{813BE9DC-C830-44A0-8D21-40F9D82E1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8815" y="4653136"/>
              <a:ext cx="367478" cy="36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ECBD59-ED00-49C1-AA2A-A4D1D0283E43}"/>
              </a:ext>
            </a:extLst>
          </p:cNvPr>
          <p:cNvCxnSpPr>
            <a:cxnSpLocks/>
          </p:cNvCxnSpPr>
          <p:nvPr/>
        </p:nvCxnSpPr>
        <p:spPr>
          <a:xfrm>
            <a:off x="2692619" y="3756546"/>
            <a:ext cx="0" cy="108012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E1654A-5436-4D2B-8849-669C613DB035}"/>
              </a:ext>
            </a:extLst>
          </p:cNvPr>
          <p:cNvCxnSpPr>
            <a:cxnSpLocks/>
          </p:cNvCxnSpPr>
          <p:nvPr/>
        </p:nvCxnSpPr>
        <p:spPr>
          <a:xfrm>
            <a:off x="4257344" y="2837402"/>
            <a:ext cx="955555" cy="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BD7513-8462-43DB-BB80-E367E47B866D}"/>
              </a:ext>
            </a:extLst>
          </p:cNvPr>
          <p:cNvCxnSpPr>
            <a:cxnSpLocks/>
          </p:cNvCxnSpPr>
          <p:nvPr/>
        </p:nvCxnSpPr>
        <p:spPr>
          <a:xfrm flipH="1">
            <a:off x="4257344" y="3396506"/>
            <a:ext cx="955555" cy="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6A348E-F1F4-4DF8-AD4D-87DB5AD25767}"/>
              </a:ext>
            </a:extLst>
          </p:cNvPr>
          <p:cNvSpPr txBox="1"/>
          <p:nvPr/>
        </p:nvSpPr>
        <p:spPr>
          <a:xfrm>
            <a:off x="4318116" y="3479547"/>
            <a:ext cx="834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Produces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7FBC56-438C-497F-9D0F-356AC2AA6798}"/>
              </a:ext>
            </a:extLst>
          </p:cNvPr>
          <p:cNvSpPr txBox="1"/>
          <p:nvPr/>
        </p:nvSpPr>
        <p:spPr>
          <a:xfrm>
            <a:off x="4291837" y="2531258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Consumes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B8CCF-B714-42DC-897B-CFF3B7F339E2}"/>
              </a:ext>
            </a:extLst>
          </p:cNvPr>
          <p:cNvCxnSpPr>
            <a:cxnSpLocks/>
          </p:cNvCxnSpPr>
          <p:nvPr/>
        </p:nvCxnSpPr>
        <p:spPr>
          <a:xfrm flipH="1">
            <a:off x="4256310" y="3785691"/>
            <a:ext cx="2438548" cy="180020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C4DAF0-7350-4379-95D1-A6D71B66E031}"/>
              </a:ext>
            </a:extLst>
          </p:cNvPr>
          <p:cNvCxnSpPr>
            <a:cxnSpLocks/>
          </p:cNvCxnSpPr>
          <p:nvPr/>
        </p:nvCxnSpPr>
        <p:spPr>
          <a:xfrm flipH="1">
            <a:off x="8073768" y="3036466"/>
            <a:ext cx="955555" cy="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270D9EF-9A27-4298-A60C-BB1D6B762E94}"/>
              </a:ext>
            </a:extLst>
          </p:cNvPr>
          <p:cNvSpPr txBox="1"/>
          <p:nvPr/>
        </p:nvSpPr>
        <p:spPr>
          <a:xfrm>
            <a:off x="5716955" y="4547291"/>
            <a:ext cx="754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Runs 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BCB25-8FFA-4494-8E0F-F147D9A931BC}"/>
              </a:ext>
            </a:extLst>
          </p:cNvPr>
          <p:cNvSpPr txBox="1"/>
          <p:nvPr/>
        </p:nvSpPr>
        <p:spPr>
          <a:xfrm>
            <a:off x="8073768" y="3180482"/>
            <a:ext cx="983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Is a </a:t>
            </a:r>
          </a:p>
          <a:p>
            <a:r>
              <a:rPr lang="pl-PL" sz="1200" dirty="0"/>
              <a:t>logical </a:t>
            </a:r>
          </a:p>
          <a:p>
            <a:r>
              <a:rPr lang="pl-PL" sz="1200" dirty="0"/>
              <a:t>grouping of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67D99A-B418-41C9-BD90-A22C262B13C2}"/>
              </a:ext>
            </a:extLst>
          </p:cNvPr>
          <p:cNvSpPr txBox="1"/>
          <p:nvPr/>
        </p:nvSpPr>
        <p:spPr>
          <a:xfrm>
            <a:off x="2855334" y="4039459"/>
            <a:ext cx="1022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Represents </a:t>
            </a:r>
          </a:p>
          <a:p>
            <a:r>
              <a:rPr lang="pl-PL" sz="1200" dirty="0"/>
              <a:t>data item(s)</a:t>
            </a:r>
          </a:p>
          <a:p>
            <a:r>
              <a:rPr lang="pl-PL" sz="1200" dirty="0"/>
              <a:t>stored in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37D7CF3-9C55-4564-B551-A04085473C17}"/>
              </a:ext>
            </a:extLst>
          </p:cNvPr>
          <p:cNvGrpSpPr/>
          <p:nvPr/>
        </p:nvGrpSpPr>
        <p:grpSpPr>
          <a:xfrm>
            <a:off x="9057179" y="4848266"/>
            <a:ext cx="2860869" cy="1440160"/>
            <a:chOff x="8884693" y="4865811"/>
            <a:chExt cx="2860869" cy="14401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907AB2-196C-48F9-978F-6D5103762324}"/>
                </a:ext>
              </a:extLst>
            </p:cNvPr>
            <p:cNvSpPr/>
            <p:nvPr/>
          </p:nvSpPr>
          <p:spPr bwMode="auto">
            <a:xfrm>
              <a:off x="8884693" y="4865811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Triggers</a:t>
              </a:r>
              <a:endPara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Lightning Bolt 46">
              <a:extLst>
                <a:ext uri="{FF2B5EF4-FFF2-40B4-BE49-F238E27FC236}">
                  <a16:creationId xmlns:a16="http://schemas.microsoft.com/office/drawing/2014/main" id="{F59A9499-6A08-4F13-B22C-D0E4A4E53006}"/>
                </a:ext>
              </a:extLst>
            </p:cNvPr>
            <p:cNvSpPr/>
            <p:nvPr/>
          </p:nvSpPr>
          <p:spPr>
            <a:xfrm>
              <a:off x="9066715" y="4980682"/>
              <a:ext cx="390144" cy="432048"/>
            </a:xfrm>
            <a:prstGeom prst="lightningBol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7323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76E3C-AB8E-4911-A0DA-EBF6729C2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38538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– Linked Services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CDD2B-B738-4812-BD6B-BA517EFC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05" y="1428535"/>
            <a:ext cx="523875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73EDE2-E010-42FA-A3EB-C87FD1343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238" y="2110783"/>
            <a:ext cx="5153025" cy="4219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8A86A-FDEE-4BDD-80A3-774536E0A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038" y="3752850"/>
            <a:ext cx="5295900" cy="310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427EBE-8B52-486A-AE26-5E0C381F52A9}"/>
              </a:ext>
            </a:extLst>
          </p:cNvPr>
          <p:cNvSpPr txBox="1"/>
          <p:nvPr/>
        </p:nvSpPr>
        <p:spPr>
          <a:xfrm>
            <a:off x="954791" y="3249342"/>
            <a:ext cx="108809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>
                <a:solidFill>
                  <a:srgbClr val="EF942F"/>
                </a:solidFill>
              </a:rPr>
              <a:t>More than 70 connectors</a:t>
            </a:r>
            <a:endParaRPr lang="pl-PL" sz="8000" b="1" dirty="0">
              <a:solidFill>
                <a:srgbClr val="EF94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76E3C-AB8E-4911-A0DA-EBF6729C2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38538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- 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 activities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57A74-90B4-4A12-8ABE-980D3C1FAD14}"/>
              </a:ext>
            </a:extLst>
          </p:cNvPr>
          <p:cNvSpPr/>
          <p:nvPr/>
        </p:nvSpPr>
        <p:spPr>
          <a:xfrm>
            <a:off x="792127" y="2032269"/>
            <a:ext cx="6096000" cy="3614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65562"/>
                </a:solidFill>
                <a:latin typeface="Euphemia"/>
              </a:rPr>
              <a:t>Data movement activities : </a:t>
            </a:r>
            <a:r>
              <a:rPr lang="en-GB" sz="2000" b="1" dirty="0">
                <a:solidFill>
                  <a:srgbClr val="EF942F"/>
                </a:solidFill>
                <a:latin typeface="Euphemia"/>
              </a:rPr>
              <a:t>Copy Activity </a:t>
            </a:r>
          </a:p>
          <a:p>
            <a:pPr marL="342900" lvl="0" indent="-3429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65562"/>
                </a:solidFill>
                <a:latin typeface="Euphemia"/>
              </a:rPr>
              <a:t>Data transformation activities :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65562"/>
                </a:solidFill>
                <a:latin typeface="Euphemia"/>
              </a:rPr>
              <a:t>HDInsight (Hive, Pig, MapReduce ,Hadoop Streaming ,Spark)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EF942F"/>
                </a:solidFill>
                <a:latin typeface="Euphemia"/>
              </a:rPr>
              <a:t>Azure Databricks Notebooks, Jars, Pythons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465562"/>
                </a:solidFill>
                <a:latin typeface="Euphemia"/>
              </a:rPr>
              <a:t>Machine Learning activities: Batch Execution and Update Resource (*)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EF942F"/>
                </a:solidFill>
                <a:latin typeface="Euphemia"/>
              </a:rPr>
              <a:t>Stored Procedure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EF942F"/>
                </a:solidFill>
                <a:latin typeface="Euphemia"/>
              </a:rPr>
              <a:t>Data Lake Analytics U-SQL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65562"/>
                </a:solidFill>
                <a:latin typeface="Euphemia"/>
              </a:rPr>
              <a:t>DotNet</a:t>
            </a:r>
            <a:r>
              <a:rPr lang="en-GB" sz="2000" dirty="0">
                <a:solidFill>
                  <a:srgbClr val="465562"/>
                </a:solidFill>
                <a:latin typeface="Euphemia"/>
              </a:rPr>
              <a:t> (</a:t>
            </a:r>
            <a:r>
              <a:rPr lang="en-GB" sz="2000" b="1" dirty="0">
                <a:solidFill>
                  <a:srgbClr val="EF942F"/>
                </a:solidFill>
                <a:latin typeface="Euphemia"/>
              </a:rPr>
              <a:t>Custom</a:t>
            </a:r>
            <a:r>
              <a:rPr lang="en-GB" sz="2000" dirty="0">
                <a:solidFill>
                  <a:srgbClr val="465562"/>
                </a:solidFill>
                <a:latin typeface="Euphemia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1F993-B9B4-4269-987A-D09772DEA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823" y="1924404"/>
            <a:ext cx="2162175" cy="279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12C568-492F-481D-B484-FF5DFC850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0286" y="4472406"/>
            <a:ext cx="2190750" cy="18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DA639-E09F-431F-BB4D-99F2CDD03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286" y="2168552"/>
            <a:ext cx="2143125" cy="184785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EAE4FC3-C875-4225-9A4E-CB910EAF4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982399"/>
              </p:ext>
            </p:extLst>
          </p:nvPr>
        </p:nvGraphicFramePr>
        <p:xfrm>
          <a:off x="7533823" y="4824869"/>
          <a:ext cx="1858669" cy="1236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Bitmap Image" r:id="rId8" imgW="1569600" imgH="1044000" progId="Paint.Picture">
                  <p:embed/>
                </p:oleObj>
              </mc:Choice>
              <mc:Fallback>
                <p:oleObj name="Bitmap Image" r:id="rId8" imgW="1569600" imgH="1044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33823" y="4824869"/>
                        <a:ext cx="1858669" cy="1236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5709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76E3C-AB8E-4911-A0DA-EBF6729C2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38538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– Copy Activity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8E060-CEA0-481D-AAB9-369BC63B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22" y="2136588"/>
            <a:ext cx="2571750" cy="1495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88560-9169-4A15-9877-1E6944271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66" y="4415958"/>
            <a:ext cx="6914939" cy="2277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25AEF3-0A0F-4C47-9770-63AC310AE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299" y="1814764"/>
            <a:ext cx="6551217" cy="28761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668A6B-3A46-45FA-9422-E54070ABFA0F}"/>
              </a:ext>
            </a:extLst>
          </p:cNvPr>
          <p:cNvSpPr/>
          <p:nvPr/>
        </p:nvSpPr>
        <p:spPr>
          <a:xfrm>
            <a:off x="4626299" y="3534937"/>
            <a:ext cx="6914939" cy="115597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0784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6024406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DEMO/TASK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822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FEB1C-7B82-49A6-A799-F03EBBF04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8513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- Control flow activities</a:t>
            </a:r>
          </a:p>
          <a:p>
            <a:endParaRPr lang="pl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F5D23-CF94-478B-BC33-231BB6DBC2EB}"/>
              </a:ext>
            </a:extLst>
          </p:cNvPr>
          <p:cNvSpPr/>
          <p:nvPr/>
        </p:nvSpPr>
        <p:spPr>
          <a:xfrm>
            <a:off x="973540" y="1988651"/>
            <a:ext cx="6096000" cy="32901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F942F"/>
                </a:solidFill>
                <a:latin typeface="Euphemia"/>
              </a:rPr>
              <a:t>Execute Pipeline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EF942F"/>
                </a:solidFill>
                <a:latin typeface="Euphemia"/>
              </a:rPr>
              <a:t>ForEach</a:t>
            </a:r>
            <a:r>
              <a:rPr lang="en-US" sz="2400" b="1" dirty="0">
                <a:solidFill>
                  <a:srgbClr val="EF942F"/>
                </a:solidFill>
                <a:latin typeface="Euphemia"/>
              </a:rPr>
              <a:t>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F942F"/>
                </a:solidFill>
                <a:latin typeface="Euphemia"/>
              </a:rPr>
              <a:t>Web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65562"/>
                </a:solidFill>
                <a:latin typeface="Euphemia"/>
              </a:rPr>
              <a:t>Lookup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65562"/>
                </a:solidFill>
                <a:latin typeface="Euphemia"/>
              </a:rPr>
              <a:t>Get Metadata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65562"/>
                </a:solidFill>
                <a:latin typeface="Euphemia"/>
              </a:rPr>
              <a:t>Until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F942F"/>
                </a:solidFill>
                <a:latin typeface="Euphemia"/>
              </a:rPr>
              <a:t>If Condition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65562"/>
                </a:solidFill>
                <a:latin typeface="Euphemia"/>
              </a:rPr>
              <a:t>Wait Activity</a:t>
            </a:r>
            <a:endParaRPr lang="en-GB" sz="2400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A8A8-1B47-4B69-85D0-2ED4B775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523" y="2245700"/>
            <a:ext cx="1933575" cy="201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4EB5D-312C-41EB-81A4-7B2B45F3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541" y="3633716"/>
            <a:ext cx="19907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01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32458-D0BE-4A95-996F-9078C12CD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671994" cy="957299"/>
          </a:xfrm>
        </p:spPr>
        <p:txBody>
          <a:bodyPr/>
          <a:lstStyle/>
          <a:p>
            <a:r>
              <a:rPr lang="en-GB" b="1" spc="-50" dirty="0">
                <a:solidFill>
                  <a:srgbClr val="EF942F"/>
                </a:solidFill>
                <a:latin typeface="Calibri Light" panose="020F0302020204030204"/>
              </a:rPr>
              <a:t>Azure Data Factory – </a:t>
            </a:r>
            <a:r>
              <a:rPr lang="en-GB" b="1" spc="-50" dirty="0" err="1">
                <a:solidFill>
                  <a:srgbClr val="EF942F"/>
                </a:solidFill>
                <a:latin typeface="Calibri Light" panose="020F0302020204030204"/>
              </a:rPr>
              <a:t>ForEach</a:t>
            </a:r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C3DC1-7344-4880-85AD-E069DDFE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00" y="1814764"/>
            <a:ext cx="10372725" cy="4943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B7BA9A-2500-46D5-9669-8011E72227B8}"/>
              </a:ext>
            </a:extLst>
          </p:cNvPr>
          <p:cNvSpPr/>
          <p:nvPr/>
        </p:nvSpPr>
        <p:spPr>
          <a:xfrm>
            <a:off x="8957481" y="6173464"/>
            <a:ext cx="2506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 20 DOP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743945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– Parameters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8C71A85B-ACA4-4C01-B302-6B9882BBFB12}"/>
              </a:ext>
            </a:extLst>
          </p:cNvPr>
          <p:cNvSpPr txBox="1">
            <a:spLocks/>
          </p:cNvSpPr>
          <p:nvPr/>
        </p:nvSpPr>
        <p:spPr>
          <a:xfrm>
            <a:off x="1013573" y="1814764"/>
            <a:ext cx="9973583" cy="1036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Parameters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-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are key-value pairs of read-only configuration settings that are defined in pipelines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612648" marR="0" lvl="1" indent="-2468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Euphemia" pitchFamily="34" charset="0"/>
              <a:buChar char="–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Name, Type, Default Value</a:t>
            </a:r>
          </a:p>
          <a:p>
            <a:pPr marL="246888" marR="0" lvl="0" indent="-246888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Euphemia" pitchFamily="34" charset="0"/>
              <a:buChar char="›"/>
              <a:tabLst/>
              <a:defRPr/>
            </a:pPr>
            <a:endParaRPr kumimoji="0" lang="pl-PL" sz="28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7D6F3D-B571-4482-8DAA-273E804B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164" y="2923484"/>
            <a:ext cx="7067227" cy="266429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EC78C9-0DCF-47F9-83D5-F8F66210CA2C}"/>
              </a:ext>
            </a:extLst>
          </p:cNvPr>
          <p:cNvSpPr/>
          <p:nvPr/>
        </p:nvSpPr>
        <p:spPr>
          <a:xfrm>
            <a:off x="1466715" y="5875812"/>
            <a:ext cx="4407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465562"/>
                </a:solidFill>
                <a:latin typeface="segoe-ui_normal"/>
              </a:rPr>
              <a:t>@pipeline().parameters.</a:t>
            </a:r>
            <a:r>
              <a:rPr lang="en-GB" dirty="0">
                <a:solidFill>
                  <a:srgbClr val="465562"/>
                </a:solidFill>
                <a:latin typeface="segoe-ui_normal"/>
              </a:rPr>
              <a:t>Param1</a:t>
            </a:r>
          </a:p>
          <a:p>
            <a:r>
              <a:rPr lang="pl-PL" dirty="0">
                <a:solidFill>
                  <a:srgbClr val="465562"/>
                </a:solidFill>
                <a:latin typeface="segoe-ui_normal"/>
              </a:rPr>
              <a:t>@pipeline().parameters.</a:t>
            </a:r>
            <a:r>
              <a:rPr lang="en-GB" dirty="0">
                <a:solidFill>
                  <a:srgbClr val="465562"/>
                </a:solidFill>
                <a:latin typeface="segoe-ui_normal"/>
              </a:rPr>
              <a:t>Param1  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1333983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– Datasets Parameters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4A9C0-94C2-4492-A39C-A4345452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11" y="2004118"/>
            <a:ext cx="9438346" cy="3996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4B5356-BA1C-4519-A642-E64ED250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674" y="2004118"/>
            <a:ext cx="6944190" cy="19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2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ADF – Linked Services Parameters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7A1F0-1636-4FD1-A53E-8B9D556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82" y="2081212"/>
            <a:ext cx="6581775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3EBBB-68F2-49D3-A07F-F07BDA0D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69" y="3771647"/>
            <a:ext cx="7810500" cy="2543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502E42-3EA0-46A7-AC01-B18C851C2A90}"/>
              </a:ext>
            </a:extLst>
          </p:cNvPr>
          <p:cNvSpPr/>
          <p:nvPr/>
        </p:nvSpPr>
        <p:spPr>
          <a:xfrm>
            <a:off x="1037063" y="2732049"/>
            <a:ext cx="6913757" cy="77315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CBA058-6FE9-4F67-91BA-5F3252D86892}"/>
              </a:ext>
            </a:extLst>
          </p:cNvPr>
          <p:cNvSpPr/>
          <p:nvPr/>
        </p:nvSpPr>
        <p:spPr>
          <a:xfrm>
            <a:off x="3755635" y="5614482"/>
            <a:ext cx="6913757" cy="77315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172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4657761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Agenda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36158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ETL vs ELT</a:t>
            </a:r>
            <a:r>
              <a:rPr lang="en-GB" sz="4000" b="1" dirty="0">
                <a:solidFill>
                  <a:srgbClr val="EF942F"/>
                </a:solidFill>
              </a:rPr>
              <a:t> </a:t>
            </a: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quick overview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4000" b="1" dirty="0">
                <a:solidFill>
                  <a:srgbClr val="EF942F"/>
                </a:solidFill>
              </a:rPr>
              <a:t>Azure Data Factory 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Pipelines,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Linked Services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Triggers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494625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ADF – Linked Services Azure Key Vault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5D629-B1F7-4627-82F2-48FC5467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59" y="1938356"/>
            <a:ext cx="10010456" cy="1953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B18D4-4397-4496-B85C-B6DC995D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58" y="4015368"/>
            <a:ext cx="7048500" cy="2495550"/>
          </a:xfrm>
          <a:prstGeom prst="rect">
            <a:avLst/>
          </a:prstGeom>
        </p:spPr>
      </p:pic>
      <p:pic>
        <p:nvPicPr>
          <p:cNvPr id="4098" name="Picture 2" descr="Znalezione obrazy dla zapytania azure key vault icon">
            <a:extLst>
              <a:ext uri="{FF2B5EF4-FFF2-40B4-BE49-F238E27FC236}">
                <a16:creationId xmlns:a16="http://schemas.microsoft.com/office/drawing/2014/main" id="{9FBD70A6-6838-454F-8B95-7B9411E6D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645" y="444796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497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ADF – Variables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6E83FCC-A4ED-4DC9-B8DE-7772B2E3AEFC}"/>
              </a:ext>
            </a:extLst>
          </p:cNvPr>
          <p:cNvSpPr txBox="1">
            <a:spLocks/>
          </p:cNvSpPr>
          <p:nvPr/>
        </p:nvSpPr>
        <p:spPr>
          <a:xfrm>
            <a:off x="1013573" y="1814764"/>
            <a:ext cx="4814586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Pipeline scope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(System):</a:t>
            </a:r>
            <a:endParaRPr kumimoji="0" lang="pl-PL" sz="2800" b="0" i="0" u="none" strike="noStrike" kern="1200" cap="none" spc="0" normalizeH="0" baseline="0" noProof="0" dirty="0">
              <a:ln>
                <a:noFill/>
              </a:ln>
              <a:solidFill>
                <a:srgbClr val="E8A565">
                  <a:lumMod val="75000"/>
                </a:srgbClr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DataFactory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@pipeline().Pipeline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RunId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TriggerId</a:t>
            </a:r>
            <a:endParaRPr kumimoji="0" lang="pl-PL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6BB18F0-924C-4A92-9185-6FF71AE7E5FA}"/>
              </a:ext>
            </a:extLst>
          </p:cNvPr>
          <p:cNvSpPr txBox="1">
            <a:spLocks/>
          </p:cNvSpPr>
          <p:nvPr/>
        </p:nvSpPr>
        <p:spPr>
          <a:xfrm>
            <a:off x="5981788" y="1814764"/>
            <a:ext cx="4814586" cy="16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 scope</a:t>
            </a:r>
            <a:r>
              <a:rPr lang="en-GB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(System)</a:t>
            </a: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trigger().scheduledTime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trigger().startTime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B58F0C-90B3-46BA-88B7-853A324E3662}"/>
              </a:ext>
            </a:extLst>
          </p:cNvPr>
          <p:cNvSpPr txBox="1">
            <a:spLocks/>
          </p:cNvSpPr>
          <p:nvPr/>
        </p:nvSpPr>
        <p:spPr>
          <a:xfrm>
            <a:off x="1235018" y="4955691"/>
            <a:ext cx="5912913" cy="16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User pipeline scope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Set Variable Activity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Euphemia"/>
              </a:rPr>
              <a:t>Append Variable Activity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2058727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ADF – Expressions and Functions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81E0261D-B3D5-4533-AF0F-C782397AEE57}"/>
              </a:ext>
            </a:extLst>
          </p:cNvPr>
          <p:cNvSpPr txBox="1">
            <a:spLocks/>
          </p:cNvSpPr>
          <p:nvPr/>
        </p:nvSpPr>
        <p:spPr>
          <a:xfrm>
            <a:off x="1102783" y="1912434"/>
            <a:ext cx="5221056" cy="398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Expressions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Dynamic Content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String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Collection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Logical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Conversion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Math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Date functions</a:t>
            </a:r>
          </a:p>
          <a:p>
            <a:pPr marL="612648" marR="0" lvl="1" indent="-2468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Euphemia" pitchFamily="34" charset="0"/>
              <a:buChar char="–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612648" marR="0" lvl="1" indent="-2468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Euphemia" pitchFamily="34" charset="0"/>
              <a:buChar char="–"/>
              <a:tabLst/>
              <a:defRPr/>
            </a:pPr>
            <a:endParaRPr kumimoji="0" lang="pl-PL" sz="24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4488A-F67A-4629-8040-C5037910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39" y="1814763"/>
            <a:ext cx="4191761" cy="47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6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743945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ADF– Branching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AF4E4-5284-44C5-9ACF-06D05F1E4302}"/>
              </a:ext>
            </a:extLst>
          </p:cNvPr>
          <p:cNvSpPr/>
          <p:nvPr/>
        </p:nvSpPr>
        <p:spPr>
          <a:xfrm>
            <a:off x="742264" y="1971799"/>
            <a:ext cx="51135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b="1" kern="0" dirty="0">
                <a:solidFill>
                  <a:srgbClr val="EF942F"/>
                </a:solidFill>
                <a:latin typeface="Euphemia"/>
              </a:rPr>
              <a:t>Branching</a:t>
            </a:r>
            <a:r>
              <a:rPr lang="en-US" sz="2800" b="1" kern="0" dirty="0">
                <a:solidFill>
                  <a:srgbClr val="EF942F"/>
                </a:solidFill>
                <a:latin typeface="Euphemia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On success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On failure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On completion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D60182B-9A49-456C-BFC2-8708022E4C2E}"/>
              </a:ext>
            </a:extLst>
          </p:cNvPr>
          <p:cNvGrpSpPr/>
          <p:nvPr/>
        </p:nvGrpSpPr>
        <p:grpSpPr>
          <a:xfrm>
            <a:off x="4020984" y="2770674"/>
            <a:ext cx="7243616" cy="3820044"/>
            <a:chOff x="2303031" y="2564904"/>
            <a:chExt cx="7243616" cy="382004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D339308-3AC1-457E-8FA4-14E68B7EDD19}"/>
                </a:ext>
              </a:extLst>
            </p:cNvPr>
            <p:cNvGrpSpPr/>
            <p:nvPr/>
          </p:nvGrpSpPr>
          <p:grpSpPr>
            <a:xfrm>
              <a:off x="2303031" y="3786339"/>
              <a:ext cx="2860869" cy="1440160"/>
              <a:chOff x="2303031" y="3786339"/>
              <a:chExt cx="2860869" cy="144016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8CC9F1E-5E2C-424F-8B05-6FFFFFAEDCDC}"/>
                  </a:ext>
                </a:extLst>
              </p:cNvPr>
              <p:cNvSpPr/>
              <p:nvPr/>
            </p:nvSpPr>
            <p:spPr bwMode="auto">
              <a:xfrm>
                <a:off x="2303031" y="3786339"/>
                <a:ext cx="2860869" cy="144016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Activity 1</a:t>
                </a: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(eg. Copy, Hive job,</a:t>
                </a: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SP, ADLA job)</a:t>
                </a:r>
                <a:endParaRPr kumimoji="0" lang="en-AU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AD7524B-8DA4-4117-8E51-4550D65FC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1968" y="3943374"/>
                <a:ext cx="363268" cy="36366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FD904E-9046-4ECF-B414-ED31BF2F269A}"/>
                </a:ext>
              </a:extLst>
            </p:cNvPr>
            <p:cNvGrpSpPr/>
            <p:nvPr/>
          </p:nvGrpSpPr>
          <p:grpSpPr>
            <a:xfrm>
              <a:off x="7462563" y="3935256"/>
              <a:ext cx="2084083" cy="1079340"/>
              <a:chOff x="2277988" y="4077072"/>
              <a:chExt cx="2300107" cy="122335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5AEFE8E-1AF5-428B-B3C1-6E3DCDB05B42}"/>
                  </a:ext>
                </a:extLst>
              </p:cNvPr>
              <p:cNvSpPr/>
              <p:nvPr/>
            </p:nvSpPr>
            <p:spPr bwMode="auto">
              <a:xfrm>
                <a:off x="2277988" y="4077072"/>
                <a:ext cx="2300107" cy="1223356"/>
              </a:xfrm>
              <a:prstGeom prst="rect">
                <a:avLst/>
              </a:prstGeom>
              <a:noFill/>
              <a:ln w="31750" cap="flat" cmpd="sng" algn="ctr">
                <a:solidFill>
                  <a:srgbClr val="0070C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Activity 3</a:t>
                </a: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C180ADCD-83A5-4447-98F2-3E8FBBCB6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7855" y="4185302"/>
                <a:ext cx="363268" cy="36366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</p:pic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556B89C-4E64-4F13-9376-C346776A3FAC}"/>
                </a:ext>
              </a:extLst>
            </p:cNvPr>
            <p:cNvCxnSpPr>
              <a:stCxn id="61" idx="3"/>
              <a:endCxn id="64" idx="1"/>
            </p:cNvCxnSpPr>
            <p:nvPr/>
          </p:nvCxnSpPr>
          <p:spPr>
            <a:xfrm flipV="1">
              <a:off x="5163900" y="4474926"/>
              <a:ext cx="2298663" cy="3149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40F104-D42B-484F-80D2-E2BC0AE3A701}"/>
                </a:ext>
              </a:extLst>
            </p:cNvPr>
            <p:cNvGrpSpPr/>
            <p:nvPr/>
          </p:nvGrpSpPr>
          <p:grpSpPr>
            <a:xfrm>
              <a:off x="5163900" y="2564904"/>
              <a:ext cx="4382747" cy="1941515"/>
              <a:chOff x="5163900" y="2564904"/>
              <a:chExt cx="4382747" cy="194151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3E859A4-59E0-41F7-A5BA-3D9D2BAF9F82}"/>
                  </a:ext>
                </a:extLst>
              </p:cNvPr>
              <p:cNvGrpSpPr/>
              <p:nvPr/>
            </p:nvGrpSpPr>
            <p:grpSpPr>
              <a:xfrm>
                <a:off x="7462564" y="2564904"/>
                <a:ext cx="2084083" cy="1079340"/>
                <a:chOff x="2277988" y="4077072"/>
                <a:chExt cx="2300107" cy="1223356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E003384-E2A5-4322-BC54-F323D946ADA5}"/>
                    </a:ext>
                  </a:extLst>
                </p:cNvPr>
                <p:cNvSpPr/>
                <p:nvPr/>
              </p:nvSpPr>
              <p:spPr bwMode="auto">
                <a:xfrm>
                  <a:off x="2277988" y="4077072"/>
                  <a:ext cx="2300107" cy="1223356"/>
                </a:xfrm>
                <a:prstGeom prst="rect">
                  <a:avLst/>
                </a:prstGeom>
                <a:noFill/>
                <a:ln w="31750" cap="flat" cmpd="sng" algn="ctr">
                  <a:solidFill>
                    <a:srgbClr val="B8D082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65562"/>
                      </a:solidFill>
                      <a:effectLst/>
                      <a:uLnTx/>
                      <a:uFillTx/>
                      <a:latin typeface="Euphemia"/>
                      <a:ea typeface="+mn-ea"/>
                      <a:cs typeface="+mn-cs"/>
                    </a:rPr>
                    <a:t>Activity 2</a:t>
                  </a: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DE03C17D-814E-4C10-92DC-61924B1B94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7855" y="4185302"/>
                  <a:ext cx="363268" cy="36366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pic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1580554-8661-442E-A5EF-EBA9988252BF}"/>
                  </a:ext>
                </a:extLst>
              </p:cNvPr>
              <p:cNvCxnSpPr>
                <a:cxnSpLocks/>
                <a:stCxn id="61" idx="3"/>
                <a:endCxn id="71" idx="1"/>
              </p:cNvCxnSpPr>
              <p:nvPr/>
            </p:nvCxnSpPr>
            <p:spPr>
              <a:xfrm flipV="1">
                <a:off x="5163900" y="3104574"/>
                <a:ext cx="2298664" cy="140184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B8D082">
                    <a:lumMod val="50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ABC659-9333-47D5-B43D-B221AC03BAD1}"/>
                  </a:ext>
                </a:extLst>
              </p:cNvPr>
              <p:cNvSpPr txBox="1"/>
              <p:nvPr/>
            </p:nvSpPr>
            <p:spPr>
              <a:xfrm>
                <a:off x="5665160" y="3351588"/>
                <a:ext cx="1296144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</a:rPr>
                  <a:t>On success</a:t>
                </a:r>
                <a:endParaRPr kumimoji="0" lang="pl-P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92DD234-A68E-4107-B4CD-EFD812DD8650}"/>
                </a:ext>
              </a:extLst>
            </p:cNvPr>
            <p:cNvGrpSpPr/>
            <p:nvPr/>
          </p:nvGrpSpPr>
          <p:grpSpPr>
            <a:xfrm>
              <a:off x="5163900" y="4506419"/>
              <a:ext cx="4382746" cy="1878529"/>
              <a:chOff x="5163900" y="4506419"/>
              <a:chExt cx="4382746" cy="187852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CD235F4-5E2A-4756-B331-A01A1D6D9BA2}"/>
                  </a:ext>
                </a:extLst>
              </p:cNvPr>
              <p:cNvGrpSpPr/>
              <p:nvPr/>
            </p:nvGrpSpPr>
            <p:grpSpPr>
              <a:xfrm>
                <a:off x="7462563" y="5305608"/>
                <a:ext cx="2084083" cy="1079340"/>
                <a:chOff x="2277988" y="4077072"/>
                <a:chExt cx="2300107" cy="1223356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681FB00-058F-4966-AEFC-485B6B61808B}"/>
                    </a:ext>
                  </a:extLst>
                </p:cNvPr>
                <p:cNvSpPr/>
                <p:nvPr/>
              </p:nvSpPr>
              <p:spPr bwMode="auto">
                <a:xfrm>
                  <a:off x="2277988" y="4077072"/>
                  <a:ext cx="2300107" cy="1223356"/>
                </a:xfrm>
                <a:prstGeom prst="rect">
                  <a:avLst/>
                </a:prstGeom>
                <a:noFill/>
                <a:ln w="31750" cap="flat" cmpd="sng" algn="ctr">
                  <a:solidFill>
                    <a:srgbClr val="C00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65562"/>
                      </a:solidFill>
                      <a:effectLst/>
                      <a:uLnTx/>
                      <a:uFillTx/>
                      <a:latin typeface="Euphemia"/>
                      <a:ea typeface="+mn-ea"/>
                      <a:cs typeface="+mn-cs"/>
                    </a:rPr>
                    <a:t>Activity 4</a:t>
                  </a: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7E11248C-57B3-4777-B161-C2F10C0EE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7855" y="4185302"/>
                  <a:ext cx="363268" cy="36366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pic>
          </p:grp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F3706D8-4E9A-48FA-A0EE-2BA5CF1A9FF3}"/>
                  </a:ext>
                </a:extLst>
              </p:cNvPr>
              <p:cNvCxnSpPr>
                <a:stCxn id="61" idx="3"/>
                <a:endCxn id="77" idx="1"/>
              </p:cNvCxnSpPr>
              <p:nvPr/>
            </p:nvCxnSpPr>
            <p:spPr>
              <a:xfrm>
                <a:off x="5163900" y="4506419"/>
                <a:ext cx="2298663" cy="1338859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4889EDE-EDF4-4B5F-972D-A3EAE964C033}"/>
                  </a:ext>
                </a:extLst>
              </p:cNvPr>
              <p:cNvSpPr txBox="1"/>
              <p:nvPr/>
            </p:nvSpPr>
            <p:spPr>
              <a:xfrm>
                <a:off x="5665159" y="5337101"/>
                <a:ext cx="1296144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</a:rPr>
                  <a:t>On failure</a:t>
                </a:r>
                <a:endParaRPr kumimoji="0" lang="pl-P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EB137D-7D23-4EA5-9D22-3A44DDE2DC60}"/>
                </a:ext>
              </a:extLst>
            </p:cNvPr>
            <p:cNvSpPr txBox="1"/>
            <p:nvPr/>
          </p:nvSpPr>
          <p:spPr>
            <a:xfrm>
              <a:off x="5728782" y="4216394"/>
              <a:ext cx="1296144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1200" b="1" dirty="0">
                  <a:solidFill>
                    <a:srgbClr val="465562"/>
                  </a:solidFill>
                  <a:latin typeface="Euphemia"/>
                </a:rPr>
                <a:t>On completion</a:t>
              </a:r>
              <a:endParaRPr lang="pl-PL" sz="1200" b="1" dirty="0">
                <a:solidFill>
                  <a:srgbClr val="465562"/>
                </a:solidFill>
                <a:latin typeface="Euphem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45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9DCD33-BB16-4850-94D7-6842333E5C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439275" cy="957299"/>
          </a:xfrm>
        </p:spPr>
        <p:txBody>
          <a:bodyPr/>
          <a:lstStyle/>
          <a:p>
            <a:r>
              <a:rPr lang="en-GB" b="1" spc="-50" dirty="0">
                <a:solidFill>
                  <a:srgbClr val="EF942F"/>
                </a:solidFill>
                <a:latin typeface="Calibri Light" panose="020F0302020204030204"/>
              </a:rPr>
              <a:t>ADF –Branching </a:t>
            </a:r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508AA-3256-4245-B39B-6654DA58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90" y="2798786"/>
            <a:ext cx="9439275" cy="295275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4B4A96-9C2E-4D7D-AB6F-72B117D38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293364"/>
              </p:ext>
            </p:extLst>
          </p:nvPr>
        </p:nvGraphicFramePr>
        <p:xfrm>
          <a:off x="939635" y="1997204"/>
          <a:ext cx="398462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Bitmap Image" r:id="rId5" imgW="3985200" imgH="1364040" progId="Paint.Picture">
                  <p:embed/>
                </p:oleObj>
              </mc:Choice>
              <mc:Fallback>
                <p:oleObj name="Bitmap Image" r:id="rId5" imgW="3985200" imgH="1364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9635" y="1997204"/>
                        <a:ext cx="3984625" cy="1363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819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4C906F-1D29-4312-BB35-502983C35A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890357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Integration runtime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(s) 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 Azure Data Factory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240FED-5B49-4661-A006-595AD4D10931}"/>
              </a:ext>
            </a:extLst>
          </p:cNvPr>
          <p:cNvSpPr txBox="1">
            <a:spLocks/>
          </p:cNvSpPr>
          <p:nvPr/>
        </p:nvSpPr>
        <p:spPr>
          <a:xfrm>
            <a:off x="979287" y="1814764"/>
            <a:ext cx="9782801" cy="1324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Integration Runtime (IR)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is the compute infrastructure used by Azure Data Factory to provide the following data integration capabilities across different network environments</a:t>
            </a:r>
          </a:p>
          <a:p>
            <a:pPr marL="246888" marR="0" lvl="0" indent="-246888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Euphemia" pitchFamily="34" charset="0"/>
              <a:buChar char="›"/>
              <a:tabLst/>
              <a:defRPr/>
            </a:pPr>
            <a:endParaRPr kumimoji="0" lang="pl-PL" sz="22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A0EBC-1EAE-43AC-999E-039D0CE3FDFB}"/>
              </a:ext>
            </a:extLst>
          </p:cNvPr>
          <p:cNvSpPr/>
          <p:nvPr/>
        </p:nvSpPr>
        <p:spPr>
          <a:xfrm>
            <a:off x="1176136" y="2923563"/>
            <a:ext cx="960230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dirty="0">
                <a:solidFill>
                  <a:srgbClr val="465562"/>
                </a:solidFill>
                <a:latin typeface="Euphemia"/>
              </a:rPr>
              <a:t>Integration runtime types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:</a:t>
            </a:r>
            <a:endParaRPr lang="pl-PL" sz="2200" dirty="0">
              <a:solidFill>
                <a:srgbClr val="465562"/>
              </a:solidFill>
              <a:latin typeface="Euphem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465562"/>
                </a:solidFill>
                <a:latin typeface="Euphemia"/>
              </a:rPr>
              <a:t>Azure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(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Data movement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and a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ctivity 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on Azure)</a:t>
            </a:r>
            <a:endParaRPr lang="pl-PL" sz="2200" dirty="0">
              <a:solidFill>
                <a:srgbClr val="465562"/>
              </a:solidFill>
              <a:latin typeface="Euphem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Self-hosted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(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Data movement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and a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ctivity dispatch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between public and private network)</a:t>
            </a:r>
            <a:endParaRPr lang="pl-PL" sz="2200" dirty="0">
              <a:solidFill>
                <a:srgbClr val="465562"/>
              </a:solidFill>
              <a:latin typeface="Euphem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465562"/>
                </a:solidFill>
                <a:latin typeface="Euphemia"/>
              </a:rPr>
              <a:t>Azure-SSIS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(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SSIS package execution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2A623-1300-4948-A244-227B22A6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685" y="4849403"/>
            <a:ext cx="6696744" cy="15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7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0069A-0AA4-4F00-ABD1-529DDCA1A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03252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Self Hosted 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Integration runtime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513BE-EA4F-4EF2-995B-D69A11E84A58}"/>
              </a:ext>
            </a:extLst>
          </p:cNvPr>
          <p:cNvSpPr/>
          <p:nvPr/>
        </p:nvSpPr>
        <p:spPr>
          <a:xfrm>
            <a:off x="1437565" y="2266908"/>
            <a:ext cx="7747378" cy="259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Now called </a:t>
            </a:r>
            <a:r>
              <a:rPr lang="en-US" sz="2800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Self Hosted Integration Runtime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465562"/>
                </a:solidFill>
                <a:latin typeface="Euphemia"/>
              </a:rPr>
              <a:t>Before </a:t>
            </a:r>
            <a:r>
              <a:rPr lang="pl-PL" sz="2400" b="1" dirty="0">
                <a:solidFill>
                  <a:srgbClr val="465562"/>
                </a:solidFill>
                <a:latin typeface="Euphemia"/>
              </a:rPr>
              <a:t>Data Management Gateway</a:t>
            </a:r>
            <a:endParaRPr lang="en-GB" sz="2400" b="1" dirty="0">
              <a:solidFill>
                <a:srgbClr val="465562"/>
              </a:solidFill>
              <a:latin typeface="Euphemia"/>
            </a:endParaRPr>
          </a:p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465562"/>
                </a:solidFill>
                <a:latin typeface="Euphemia"/>
              </a:rPr>
              <a:t>One version for ADF V1 and V2</a:t>
            </a:r>
          </a:p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465562"/>
                </a:solidFill>
                <a:latin typeface="Euphemia"/>
              </a:rPr>
              <a:t>SSL Port : 443</a:t>
            </a:r>
          </a:p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465562"/>
                </a:solidFill>
                <a:latin typeface="Euphemia"/>
              </a:rPr>
              <a:t>One to Many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36186-FC8B-4B75-B3E5-FDD2DF51D040}"/>
              </a:ext>
            </a:extLst>
          </p:cNvPr>
          <p:cNvGrpSpPr/>
          <p:nvPr/>
        </p:nvGrpSpPr>
        <p:grpSpPr>
          <a:xfrm>
            <a:off x="7743057" y="3343702"/>
            <a:ext cx="3202447" cy="2395345"/>
            <a:chOff x="3214092" y="4293096"/>
            <a:chExt cx="2737996" cy="20408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51E1F7-09EE-47A9-A247-8444F4078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092" y="4947067"/>
              <a:ext cx="780290" cy="78029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17B248-9322-497E-B6A6-29C0CA4DD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648" y="4293096"/>
              <a:ext cx="701521" cy="6480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590807-B7B5-4F3F-B7B8-43539B979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0567" y="5013176"/>
              <a:ext cx="701521" cy="6480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5247AD-E7C7-41FB-BD80-8F144A077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648" y="5685885"/>
              <a:ext cx="701521" cy="648072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1F2DF4-22AB-42D1-BC7C-95701E2F5C22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3994382" y="4617132"/>
              <a:ext cx="1242266" cy="72008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miter lim="800000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C96AB2-DA2C-4053-96E4-6407667699FF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8655709" y="4569174"/>
            <a:ext cx="1469274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21345E-62B6-46D1-ABFB-04E7550C7193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8655709" y="4569174"/>
            <a:ext cx="1452994" cy="78955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83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0069A-0AA4-4F00-ABD1-529DDCA1A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03252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Self Hosted 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Integration runtime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DBD6E-6F2B-477F-B6A8-0BE14031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2" y="3513563"/>
            <a:ext cx="68961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B861B-A193-4923-AAC5-BD5F3AF9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6" y="2175885"/>
            <a:ext cx="10795379" cy="97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1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438400" y="2149324"/>
            <a:ext cx="6292107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DEMO/TASK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6688D-689C-4A53-9854-94517F039715}"/>
              </a:ext>
            </a:extLst>
          </p:cNvPr>
          <p:cNvSpPr txBox="1"/>
          <p:nvPr/>
        </p:nvSpPr>
        <p:spPr>
          <a:xfrm>
            <a:off x="3112211" y="3638159"/>
            <a:ext cx="5976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 Hosted Integration Runtime</a:t>
            </a:r>
          </a:p>
        </p:txBody>
      </p:sp>
    </p:spTree>
    <p:extLst>
      <p:ext uri="{BB962C8B-B14F-4D97-AF65-F5344CB8AC3E}">
        <p14:creationId xmlns:p14="http://schemas.microsoft.com/office/powerpoint/2010/main" val="3857312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051DE-EB50-4B46-BD4A-A68D071E5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258846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Pipeline execution and triggers </a:t>
            </a:r>
            <a:b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</a:br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in Azure Data Factory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2640CE-0247-4324-8292-E564C4B07275}"/>
              </a:ext>
            </a:extLst>
          </p:cNvPr>
          <p:cNvSpPr txBox="1">
            <a:spLocks/>
          </p:cNvSpPr>
          <p:nvPr/>
        </p:nvSpPr>
        <p:spPr>
          <a:xfrm>
            <a:off x="1252243" y="2757237"/>
            <a:ext cx="5509088" cy="324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Manual execution (on-demand)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REST API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.NET SDK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 execution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Schedule trigger	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Tumbling window trigger</a:t>
            </a: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5" name="Picture 2" descr="23c3d762-fd0c-46f3-9ba5-8071a684784a.png (396Ã610)">
            <a:extLst>
              <a:ext uri="{FF2B5EF4-FFF2-40B4-BE49-F238E27FC236}">
                <a16:creationId xmlns:a16="http://schemas.microsoft.com/office/drawing/2014/main" id="{81BC08A5-0D00-4CCE-9A7F-5135760A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563" y="2129882"/>
            <a:ext cx="2809194" cy="432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51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0DB88-0592-46E2-BE5E-DE4F15912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ETL vs ELT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4320040-6AAD-4E7E-A637-2D43A31F262A}"/>
              </a:ext>
            </a:extLst>
          </p:cNvPr>
          <p:cNvSpPr txBox="1">
            <a:spLocks/>
          </p:cNvSpPr>
          <p:nvPr/>
        </p:nvSpPr>
        <p:spPr>
          <a:xfrm>
            <a:off x="780766" y="1657083"/>
            <a:ext cx="6878470" cy="174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EF942F"/>
                </a:solidFill>
                <a:latin typeface="Euphemia"/>
              </a:rPr>
              <a:t>ETL </a:t>
            </a:r>
            <a:r>
              <a:rPr lang="en-GB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(Extract Transform Load) - Schema On-Write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Data Warehouse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Euphemia"/>
              </a:rPr>
              <a:t>ELT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Euphemia"/>
              </a:rPr>
              <a:t> 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Euphemia"/>
              </a:rPr>
              <a:t>(Extract Load Transform) - Schema On-Read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Euphemia"/>
              </a:rPr>
              <a:t> 	</a:t>
            </a:r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Data Lake</a:t>
            </a:r>
          </a:p>
          <a:p>
            <a:pPr>
              <a:buFont typeface="Arial" panose="020B0604020202020204" pitchFamily="34" charset="0"/>
              <a:buChar char="•"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Euphemia"/>
            </a:endParaRPr>
          </a:p>
        </p:txBody>
      </p:sp>
      <p:pic>
        <p:nvPicPr>
          <p:cNvPr id="5" name="Picture 2" descr="Bottled Water Packaging plant">
            <a:extLst>
              <a:ext uri="{FF2B5EF4-FFF2-40B4-BE49-F238E27FC236}">
                <a16:creationId xmlns:a16="http://schemas.microsoft.com/office/drawing/2014/main" id="{7A8C5826-93C6-4DAA-B55A-9CF66107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402" y="1499871"/>
            <a:ext cx="3678702" cy="19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Znalezione obrazy dla zapytania trashed water lake">
            <a:extLst>
              <a:ext uri="{FF2B5EF4-FFF2-40B4-BE49-F238E27FC236}">
                <a16:creationId xmlns:a16="http://schemas.microsoft.com/office/drawing/2014/main" id="{1FEC99A2-DA1A-44C2-A063-8C79B019D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402" y="4234756"/>
            <a:ext cx="3678702" cy="206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9A402-D388-463D-AF5D-8ED7D1344FD7}"/>
              </a:ext>
            </a:extLst>
          </p:cNvPr>
          <p:cNvSpPr txBox="1"/>
          <p:nvPr/>
        </p:nvSpPr>
        <p:spPr>
          <a:xfrm>
            <a:off x="9040300" y="3429000"/>
            <a:ext cx="2841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https://premiumwaters.com</a:t>
            </a:r>
            <a:endParaRPr lang="pl-PL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EBF96B-84B3-4CD4-BF76-984C226234D1}"/>
              </a:ext>
            </a:extLst>
          </p:cNvPr>
          <p:cNvSpPr/>
          <p:nvPr/>
        </p:nvSpPr>
        <p:spPr>
          <a:xfrm>
            <a:off x="9364427" y="6457913"/>
            <a:ext cx="2517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 :</a:t>
            </a: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https://snowbrains.com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03344-F9C9-49C6-8043-8681F049CE01}"/>
              </a:ext>
            </a:extLst>
          </p:cNvPr>
          <p:cNvSpPr txBox="1"/>
          <p:nvPr/>
        </p:nvSpPr>
        <p:spPr>
          <a:xfrm>
            <a:off x="1093530" y="5826971"/>
            <a:ext cx="6878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 </a:t>
            </a:r>
            <a:r>
              <a:rPr lang="en-GB" sz="2800" b="1" dirty="0">
                <a:solidFill>
                  <a:srgbClr val="EF942F"/>
                </a:solidFill>
                <a:latin typeface="Euphemia"/>
              </a:rPr>
              <a:t>I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ngest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2800" b="1" dirty="0">
                <a:solidFill>
                  <a:srgbClr val="EF942F"/>
                </a:solidFill>
                <a:latin typeface="Euphemia"/>
              </a:rPr>
              <a:t>S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(tore) </a:t>
            </a:r>
            <a:r>
              <a:rPr lang="en-GB" sz="2800" b="1" dirty="0">
                <a:solidFill>
                  <a:srgbClr val="EF942F"/>
                </a:solidFill>
                <a:latin typeface="Euphemia"/>
              </a:rPr>
              <a:t>A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nalyse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2800" b="1" dirty="0">
                <a:solidFill>
                  <a:srgbClr val="EF942F"/>
                </a:solidFill>
                <a:latin typeface="Euphemia"/>
              </a:rPr>
              <a:t>S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urface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2800" b="1" dirty="0">
                <a:solidFill>
                  <a:srgbClr val="EF942F"/>
                </a:solidFill>
                <a:latin typeface="Euphemia"/>
              </a:rPr>
              <a:t>A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ct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</a:t>
            </a:r>
          </a:p>
          <a:p>
            <a:endParaRPr lang="pl-PL" sz="28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C93FDD-2BA8-442E-94C6-CF255BAF204D}"/>
              </a:ext>
            </a:extLst>
          </p:cNvPr>
          <p:cNvSpPr txBox="1">
            <a:spLocks/>
          </p:cNvSpPr>
          <p:nvPr/>
        </p:nvSpPr>
        <p:spPr>
          <a:xfrm>
            <a:off x="862128" y="3617727"/>
            <a:ext cx="6878470" cy="234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EF942F"/>
                </a:solidFill>
              </a:rPr>
              <a:t>What is Data Lake ?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“If you think of a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rgbClr val="EF942F"/>
                </a:solidFill>
              </a:rPr>
              <a:t>datamart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 subset of a data warehouse) as a store of bottled water – cleansed and packaged and structured for easy consumption – the </a:t>
            </a:r>
            <a:r>
              <a:rPr lang="en-US" sz="1800" b="1" dirty="0">
                <a:solidFill>
                  <a:srgbClr val="EF942F"/>
                </a:solidFill>
              </a:rPr>
              <a:t>data lake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large body of water in a more </a:t>
            </a:r>
            <a:r>
              <a:rPr lang="en-US" sz="1800" b="1" dirty="0">
                <a:solidFill>
                  <a:srgbClr val="EF942F"/>
                </a:solidFill>
              </a:rPr>
              <a:t>natural state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</a:t>
            </a:r>
          </a:p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	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Pentaho CTO James Dixon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6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051DE-EB50-4B46-BD4A-A68D071E5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258846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ADF -Templates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38046-C051-41B7-B4F0-A8B6BD2F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3" y="1499937"/>
            <a:ext cx="7444856" cy="294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7B8E9-2884-4B40-8DE2-5B43C1341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359" y="3793156"/>
            <a:ext cx="7618027" cy="285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22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735872" y="2007072"/>
            <a:ext cx="6292107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DEMO/TASK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52B9-D446-49D2-8CAD-D693CE7B6192}"/>
              </a:ext>
            </a:extLst>
          </p:cNvPr>
          <p:cNvSpPr txBox="1"/>
          <p:nvPr/>
        </p:nvSpPr>
        <p:spPr>
          <a:xfrm>
            <a:off x="3112211" y="3638159"/>
            <a:ext cx="46087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Processing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Parking Data Processing</a:t>
            </a:r>
            <a:endParaRPr lang="pl-PL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13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277D5-CF37-4A21-8B86-375FADBA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71491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Azure Data Factory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</a:rPr>
              <a:t> 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</a:rPr>
              <a:t>Monitoring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C8DFB-E1BF-4138-8FEA-DD6E84C7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918021"/>
            <a:ext cx="8108379" cy="2217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961C4-C156-4FB4-A001-FE1DF460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36" y="4365728"/>
            <a:ext cx="7309288" cy="1832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8D472-A6EA-4150-ADB2-6A42405B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508" y="3250839"/>
            <a:ext cx="4729357" cy="24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5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277D5-CF37-4A21-8B86-375FADBA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71491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Azure Data Factory Source Control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C58EE9-3D4F-4F90-B834-3088483149A3}"/>
              </a:ext>
            </a:extLst>
          </p:cNvPr>
          <p:cNvSpPr/>
          <p:nvPr/>
        </p:nvSpPr>
        <p:spPr>
          <a:xfrm>
            <a:off x="792127" y="1997400"/>
            <a:ext cx="106601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465562"/>
                </a:solidFill>
                <a:latin typeface="Euphemia"/>
              </a:rPr>
              <a:t>Visual Studio Team Services (Azure Portal)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465562"/>
                </a:solidFill>
                <a:latin typeface="Euphemia"/>
              </a:rPr>
              <a:t>Import/Export ARM Templates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465562"/>
                </a:solidFill>
                <a:latin typeface="Euphemia"/>
              </a:rPr>
              <a:t>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8885BF-8965-4752-84EC-FB8EA7C04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186" y="3646450"/>
            <a:ext cx="2765116" cy="2354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6B978-8FB2-41FC-BC8F-D96E7506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31" y="5085598"/>
            <a:ext cx="5815197" cy="110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6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36F81C-C6D7-4061-9847-1FCE6A91DA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611961" cy="957299"/>
          </a:xfrm>
        </p:spPr>
        <p:txBody>
          <a:bodyPr/>
          <a:lstStyle/>
          <a:p>
            <a:r>
              <a:rPr lang="en-GB" b="1" spc="-50" dirty="0">
                <a:solidFill>
                  <a:srgbClr val="EF942F"/>
                </a:solidFill>
                <a:latin typeface="Calibri Light" panose="020F0302020204030204"/>
              </a:rPr>
              <a:t>Azure Data Factory Performance</a:t>
            </a:r>
            <a:endParaRPr lang="pl-PL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pic>
        <p:nvPicPr>
          <p:cNvPr id="3" name="Picture 2" descr="Performance matrix">
            <a:extLst>
              <a:ext uri="{FF2B5EF4-FFF2-40B4-BE49-F238E27FC236}">
                <a16:creationId xmlns:a16="http://schemas.microsoft.com/office/drawing/2014/main" id="{ACEF6ECA-7304-4FC0-8E20-1D61F8F52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08" y="1506846"/>
            <a:ext cx="7236804" cy="485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A5C41-5374-4D9B-AF9B-D8F460A94424}"/>
              </a:ext>
            </a:extLst>
          </p:cNvPr>
          <p:cNvSpPr txBox="1"/>
          <p:nvPr/>
        </p:nvSpPr>
        <p:spPr>
          <a:xfrm>
            <a:off x="3295077" y="6441604"/>
            <a:ext cx="88969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dirty="0">
                <a:hlinkClick r:id="rId3"/>
              </a:rPr>
              <a:t>https://docs.microsoft.com/en-us/azure/data-factory/copy-activity-performance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15630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FB1485-2094-4158-A6F1-1AE9B8D19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35707" cy="957299"/>
          </a:xfrm>
        </p:spPr>
        <p:txBody>
          <a:bodyPr/>
          <a:lstStyle/>
          <a:p>
            <a:r>
              <a:rPr lang="en-GB" b="1" spc="-50" dirty="0">
                <a:solidFill>
                  <a:srgbClr val="EF942F"/>
                </a:solidFill>
                <a:latin typeface="Calibri Light" panose="020F0302020204030204"/>
              </a:rPr>
              <a:t>Azure Data Factory Costs</a:t>
            </a:r>
            <a:endParaRPr lang="pl-PL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25A5B5-AD43-44B6-9A6B-27319F12366E}"/>
              </a:ext>
            </a:extLst>
          </p:cNvPr>
          <p:cNvSpPr/>
          <p:nvPr/>
        </p:nvSpPr>
        <p:spPr>
          <a:xfrm>
            <a:off x="1208049" y="1570644"/>
            <a:ext cx="6096000" cy="38656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465562"/>
                </a:solidFill>
                <a:latin typeface="Euphemia"/>
              </a:rPr>
              <a:t>Costs depend on Integration Runtime: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Azure Integration Runtime</a:t>
            </a:r>
            <a:endParaRPr lang="en-GB" sz="2400" dirty="0">
              <a:solidFill>
                <a:srgbClr val="E8A565">
                  <a:lumMod val="75000"/>
                </a:srgbClr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Activity runs (in thousands)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Data movement units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Self-hosted Integration Runtime</a:t>
            </a: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Activity runs (in thousands)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Data movement units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465562"/>
                </a:solidFill>
                <a:latin typeface="Euphemia"/>
              </a:rPr>
              <a:t>SQL Server Integration Services</a:t>
            </a:r>
            <a:endParaRPr lang="en-GB" sz="2400" dirty="0">
              <a:solidFill>
                <a:srgbClr val="465562"/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Virtual machine</a:t>
            </a:r>
            <a:r>
              <a:rPr lang="en-GB" sz="2000" dirty="0">
                <a:solidFill>
                  <a:srgbClr val="465562"/>
                </a:solidFill>
                <a:latin typeface="Euphemia"/>
              </a:rPr>
              <a:t>(s) type e.g. D1V2  (h)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F5F96A-1B53-4BBE-9B94-45A9E52D4B2A}"/>
              </a:ext>
            </a:extLst>
          </p:cNvPr>
          <p:cNvSpPr/>
          <p:nvPr/>
        </p:nvSpPr>
        <p:spPr>
          <a:xfrm>
            <a:off x="1810215" y="5724765"/>
            <a:ext cx="728918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600"/>
              </a:spcBef>
            </a:pPr>
            <a:r>
              <a:rPr lang="pl-PL" sz="2400" dirty="0">
                <a:solidFill>
                  <a:srgbClr val="FF5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https://azure.microsoft.com/en-gb/pricing/calculator/</a:t>
            </a:r>
            <a:endParaRPr lang="pl-PL" sz="2400" dirty="0">
              <a:solidFill>
                <a:srgbClr val="FF5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CFEB8-F6D5-4820-8E01-499E7571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84" y="1395896"/>
            <a:ext cx="3546557" cy="42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42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8DC073-F9E5-4D6C-9647-F0987D4B4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221616" cy="957299"/>
          </a:xfrm>
        </p:spPr>
        <p:txBody>
          <a:bodyPr/>
          <a:lstStyle/>
          <a:p>
            <a:pPr lvl="0"/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ADF - Data Mapping Flow (Preview)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</a:endParaRPr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3A292-3E9D-4100-AD91-6D1EAA91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10" y="1926671"/>
            <a:ext cx="5356161" cy="411901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5A0389-8882-4CDA-A161-A12DDA6CDFBF}"/>
              </a:ext>
            </a:extLst>
          </p:cNvPr>
          <p:cNvGrpSpPr/>
          <p:nvPr/>
        </p:nvGrpSpPr>
        <p:grpSpPr>
          <a:xfrm>
            <a:off x="830942" y="1893395"/>
            <a:ext cx="4789545" cy="2473367"/>
            <a:chOff x="874275" y="2357115"/>
            <a:chExt cx="4789545" cy="24733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ADC38-2B90-48E5-9BA8-263A80FA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5169" y="2357115"/>
              <a:ext cx="1998651" cy="20012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23E1ED-C8B8-4C47-A99E-B08C80D4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111" y="2390391"/>
              <a:ext cx="1740641" cy="17406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205700-03C3-4553-96A1-458C9646391B}"/>
                </a:ext>
              </a:extLst>
            </p:cNvPr>
            <p:cNvSpPr txBox="1"/>
            <p:nvPr/>
          </p:nvSpPr>
          <p:spPr>
            <a:xfrm>
              <a:off x="2938753" y="2803738"/>
              <a:ext cx="6062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  <a:endParaRPr lang="pl-PL" sz="6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D4190-C47E-47A8-BF7D-D946752CBF95}"/>
                </a:ext>
              </a:extLst>
            </p:cNvPr>
            <p:cNvSpPr txBox="1"/>
            <p:nvPr/>
          </p:nvSpPr>
          <p:spPr>
            <a:xfrm>
              <a:off x="3469270" y="4516550"/>
              <a:ext cx="214752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pl-PL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Azure</a:t>
              </a:r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Databricks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09B583-6466-4E4E-B311-65999C102C1C}"/>
                </a:ext>
              </a:extLst>
            </p:cNvPr>
            <p:cNvSpPr txBox="1"/>
            <p:nvPr/>
          </p:nvSpPr>
          <p:spPr>
            <a:xfrm>
              <a:off x="874275" y="4508884"/>
              <a:ext cx="214752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pl-PL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Azure</a:t>
              </a:r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Data Factory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7953C58-7A78-4C19-9259-E52F48CA5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18" y="4778301"/>
            <a:ext cx="2190750" cy="1800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500A07-C56D-4F8A-8725-E5E170D97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698" y="4778301"/>
            <a:ext cx="2008467" cy="16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1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735872" y="2007072"/>
            <a:ext cx="329288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52B9-D446-49D2-8CAD-D693CE7B6192}"/>
              </a:ext>
            </a:extLst>
          </p:cNvPr>
          <p:cNvSpPr txBox="1"/>
          <p:nvPr/>
        </p:nvSpPr>
        <p:spPr>
          <a:xfrm>
            <a:off x="3112211" y="3638159"/>
            <a:ext cx="2522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835238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Q &amp; A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666240" y="271803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THANK YOU!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0DB88-0592-46E2-BE5E-DE4F15912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333180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More than 100 Services on Azure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1" name="Obraz 4">
            <a:extLst>
              <a:ext uri="{FF2B5EF4-FFF2-40B4-BE49-F238E27FC236}">
                <a16:creationId xmlns:a16="http://schemas.microsoft.com/office/drawing/2014/main" id="{30E89287-3D22-4092-A2D2-F3FED60E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81" y="1728211"/>
            <a:ext cx="10197614" cy="3960440"/>
          </a:xfrm>
          <a:prstGeom prst="rect">
            <a:avLst/>
          </a:prstGeom>
        </p:spPr>
      </p:pic>
      <p:sp>
        <p:nvSpPr>
          <p:cNvPr id="13" name="Rectangle 12">
            <a:hlinkClick r:id="rId4"/>
            <a:extLst>
              <a:ext uri="{FF2B5EF4-FFF2-40B4-BE49-F238E27FC236}">
                <a16:creationId xmlns:a16="http://schemas.microsoft.com/office/drawing/2014/main" id="{166BCA7F-BAEC-4114-BA0D-9B1217E27936}"/>
              </a:ext>
            </a:extLst>
          </p:cNvPr>
          <p:cNvSpPr/>
          <p:nvPr/>
        </p:nvSpPr>
        <p:spPr>
          <a:xfrm>
            <a:off x="1307481" y="5912190"/>
            <a:ext cx="10197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http://azureinteractives.azurewebsites.net/Azure101Cards/default.html</a:t>
            </a:r>
          </a:p>
        </p:txBody>
      </p:sp>
    </p:spTree>
    <p:extLst>
      <p:ext uri="{BB962C8B-B14F-4D97-AF65-F5344CB8AC3E}">
        <p14:creationId xmlns:p14="http://schemas.microsoft.com/office/powerpoint/2010/main" val="298456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0DB88-0592-46E2-BE5E-DE4F15912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050468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 Integration  - What we have?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2FDE26-A66C-4637-859C-AB014880CB7B}"/>
              </a:ext>
            </a:extLst>
          </p:cNvPr>
          <p:cNvSpPr/>
          <p:nvPr/>
        </p:nvSpPr>
        <p:spPr>
          <a:xfrm>
            <a:off x="1018477" y="2053239"/>
            <a:ext cx="102219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EF942F"/>
                </a:solidFill>
                <a:latin typeface="Euphemia"/>
              </a:rPr>
              <a:t>SSIS –SQL Server Integration Services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Part of SQL Server (Data Factory V2)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ETL to/from SQL Service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Rich designer (and other tools e.g. BIML)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Azure Feature Pack for Integration Services</a:t>
            </a:r>
          </a:p>
          <a:p>
            <a:pPr marL="1143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EF942F"/>
                </a:solidFill>
                <a:latin typeface="Euphemia"/>
              </a:rPr>
              <a:t>Azure Data Factory</a:t>
            </a:r>
          </a:p>
        </p:txBody>
      </p:sp>
    </p:spTree>
    <p:extLst>
      <p:ext uri="{BB962C8B-B14F-4D97-AF65-F5344CB8AC3E}">
        <p14:creationId xmlns:p14="http://schemas.microsoft.com/office/powerpoint/2010/main" val="244512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9CA67-8235-462B-997C-C58D5E4C5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018106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(V2)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4488F-082C-40B2-98C2-B3C66563F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1" y="2065967"/>
            <a:ext cx="11045247" cy="3543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078DD5-6C3D-43D1-A86E-2039B4C2C149}"/>
              </a:ext>
            </a:extLst>
          </p:cNvPr>
          <p:cNvSpPr/>
          <p:nvPr/>
        </p:nvSpPr>
        <p:spPr>
          <a:xfrm>
            <a:off x="4448538" y="5860433"/>
            <a:ext cx="7315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>
                <a:hlinkClick r:id="rId4"/>
              </a:rPr>
              <a:t>https://azure.microsoft.com/en-us/services/data-factory/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404306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D627AB-9F83-4ABB-85A4-70DA2613AD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8351873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What does ADF do?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96F27-1383-49C5-AC17-8B7623AE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47" y="1814764"/>
            <a:ext cx="7920321" cy="45467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D6FC46-7CB3-492B-8B7E-F1A34654EED0}"/>
              </a:ext>
            </a:extLst>
          </p:cNvPr>
          <p:cNvSpPr/>
          <p:nvPr/>
        </p:nvSpPr>
        <p:spPr>
          <a:xfrm>
            <a:off x="10696591" y="6403322"/>
            <a:ext cx="1495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 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P.Andrew</a:t>
            </a:r>
            <a:endParaRPr lang="pl-PL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07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C7CA0B-A08F-4F2D-8529-27D9EBCC3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384" y="931340"/>
            <a:ext cx="7787905" cy="717974"/>
          </a:xfrm>
        </p:spPr>
        <p:txBody>
          <a:bodyPr>
            <a:noAutofit/>
          </a:bodyPr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Big Data Project – Basic Concept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pl-PL"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42876-F35E-4586-B527-89FB87F5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33" y="1950707"/>
            <a:ext cx="8287508" cy="424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4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6024406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DEMO/TASK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75067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P_Brand">
    <a:dk1>
      <a:sysClr val="windowText" lastClr="000000"/>
    </a:dk1>
    <a:lt1>
      <a:srgbClr val="FFFFFF"/>
    </a:lt1>
    <a:dk2>
      <a:srgbClr val="FFFFFF"/>
    </a:dk2>
    <a:lt2>
      <a:srgbClr val="262626"/>
    </a:lt2>
    <a:accent1>
      <a:srgbClr val="FFA000"/>
    </a:accent1>
    <a:accent2>
      <a:srgbClr val="FF5F00"/>
    </a:accent2>
    <a:accent3>
      <a:srgbClr val="00B9E7"/>
    </a:accent3>
    <a:accent4>
      <a:srgbClr val="3777BC"/>
    </a:accent4>
    <a:accent5>
      <a:srgbClr val="A44082"/>
    </a:accent5>
    <a:accent6>
      <a:srgbClr val="5E2E86"/>
    </a:accent6>
    <a:hlink>
      <a:srgbClr val="FF5F00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22056</TotalTime>
  <Words>985</Words>
  <Application>Microsoft Office PowerPoint</Application>
  <PresentationFormat>Widescreen</PresentationFormat>
  <Paragraphs>229</Paragraphs>
  <Slides>39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Bahnschrift SemiBold</vt:lpstr>
      <vt:lpstr>Calibri</vt:lpstr>
      <vt:lpstr>Calibri Light</vt:lpstr>
      <vt:lpstr>Euphemia</vt:lpstr>
      <vt:lpstr>Malleable-FP</vt:lpstr>
      <vt:lpstr>Malleable-FP Thin</vt:lpstr>
      <vt:lpstr>segoe-ui_normal</vt:lpstr>
      <vt:lpstr>Wingdings</vt:lpstr>
      <vt:lpstr>COVER</vt:lpstr>
      <vt:lpstr>CONTENT</vt:lpstr>
      <vt:lpstr>1_COVER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Sitko</dc:creator>
  <cp:lastModifiedBy>tkrawczyk</cp:lastModifiedBy>
  <cp:revision>555</cp:revision>
  <dcterms:created xsi:type="dcterms:W3CDTF">2016-06-22T10:14:21Z</dcterms:created>
  <dcterms:modified xsi:type="dcterms:W3CDTF">2019-03-28T13:53:53Z</dcterms:modified>
</cp:coreProperties>
</file>